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handoutMasterIdLst>
    <p:handoutMasterId r:id="rId20"/>
  </p:handoutMasterIdLst>
  <p:sldIdLst>
    <p:sldId id="290" r:id="rId2"/>
    <p:sldId id="287" r:id="rId3"/>
    <p:sldId id="288" r:id="rId4"/>
    <p:sldId id="291" r:id="rId5"/>
    <p:sldId id="276" r:id="rId6"/>
    <p:sldId id="256" r:id="rId7"/>
    <p:sldId id="298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279" r:id="rId16"/>
    <p:sldId id="278" r:id="rId17"/>
    <p:sldId id="280" r:id="rId18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3399"/>
    <a:srgbClr val="FF9999"/>
    <a:srgbClr val="99CC00"/>
    <a:srgbClr val="FF5050"/>
    <a:srgbClr val="FF99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26" autoAdjust="0"/>
    <p:restoredTop sz="91002" autoAdjust="0"/>
  </p:normalViewPr>
  <p:slideViewPr>
    <p:cSldViewPr>
      <p:cViewPr varScale="1">
        <p:scale>
          <a:sx n="63" d="100"/>
          <a:sy n="63" d="100"/>
        </p:scale>
        <p:origin x="10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defTabSz="917575">
              <a:defRPr sz="1200" smtClean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 smtClean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defTabSz="917575">
              <a:defRPr sz="1200" smtClean="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>
                <a:latin typeface="Arial" panose="020B0604020202020204" pitchFamily="34" charset="0"/>
              </a:defRPr>
            </a:lvl1pPr>
          </a:lstStyle>
          <a:p>
            <a:fld id="{4470F718-77D2-4168-BEFC-FB2099C663C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defTabSz="917575">
              <a:defRPr sz="1200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5875" y="0"/>
            <a:ext cx="29845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9638" y="763588"/>
            <a:ext cx="4989512" cy="3741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733925"/>
            <a:ext cx="49752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1650"/>
            <a:ext cx="29845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defTabSz="917575">
              <a:defRPr sz="1200" smtClean="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5875" y="9391650"/>
            <a:ext cx="29845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/>
            </a:lvl1pPr>
          </a:lstStyle>
          <a:p>
            <a:fld id="{FCAB9968-E1A5-4760-8434-31E3E41CAB0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charset="-120"/>
                <a:cs typeface="+mn-cs"/>
              </a:rPr>
              <a:t>圖像版權屬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charset="-120"/>
                <a:cs typeface="+mn-cs"/>
              </a:rPr>
              <a:t>香港特別行政區政府衞生署所有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charset="-120"/>
                <a:cs typeface="+mn-cs"/>
              </a:rPr>
              <a:t>，獲准轉載。</a:t>
            </a:r>
            <a:endParaRPr lang="zh-HK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B9968-E1A5-4760-8434-31E3E41CAB06}" type="slidenum">
              <a:rPr lang="en-US" altLang="zh-TW" smtClean="0"/>
              <a:pPr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770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charset="-120"/>
                <a:cs typeface="+mn-cs"/>
              </a:rPr>
              <a:t>圖像版權屬</a:t>
            </a:r>
            <a:r>
              <a:rPr kumimoji="1" lang="zh-TW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charset="-120"/>
                <a:cs typeface="+mn-cs"/>
              </a:rPr>
              <a:t>香港特別行政區政府衞生署所有</a:t>
            </a:r>
            <a:r>
              <a:rPr kumimoji="1" lang="zh-TW" altLang="zh-HK" sz="1200" kern="1200" dirty="0" smtClean="0">
                <a:solidFill>
                  <a:schemeClr val="tx1"/>
                </a:solidFill>
                <a:effectLst/>
                <a:latin typeface="Arial" charset="0"/>
                <a:ea typeface="新細明體" charset="-120"/>
                <a:cs typeface="+mn-cs"/>
              </a:rPr>
              <a:t>，獲准轉載。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B9968-E1A5-4760-8434-31E3E41CAB06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934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每碗</a:t>
            </a:r>
            <a:r>
              <a:rPr lang="en-US" altLang="zh-TW" dirty="0" smtClean="0"/>
              <a:t>300</a:t>
            </a:r>
            <a:r>
              <a:rPr lang="zh-TW" altLang="en-US" dirty="0" smtClean="0"/>
              <a:t>毫升</a:t>
            </a:r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B9968-E1A5-4760-8434-31E3E41CAB06}" type="slidenum">
              <a:rPr lang="en-US" altLang="zh-TW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1526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每份蔬菜以容量計相當於半碗，所說是碗子是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300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毫升。圖中顯示半碗蔬菜的實際重量為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︰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菜心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100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克、通菜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62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克、蘿蔔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116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克、珍珠荀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87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克。</a:t>
            </a:r>
            <a:endParaRPr lang="zh-HK" altLang="en-US" b="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252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每份蔬菜以容量計相當於半碗，所說是碗子是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300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毫升。圖中顯示半碗蔬菜的實際重量為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︰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青瓜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105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克、椰菜花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94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克、蘑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菇</a:t>
            </a:r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120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克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HK" altLang="en-US" b="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7240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pic>
        <p:nvPicPr>
          <p:cNvPr id="5" name="Picture 3" descr="D:\FRONTPAGE THEMES\NATURE\ANABNR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800"/>
            </a:lvl1pPr>
          </a:lstStyle>
          <a:p>
            <a:fld id="{19DAB3E2-7612-4C3D-8605-C75392844ED5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8821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B321F-C284-4F98-87A5-4B2F5439A595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09400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D20CC-840A-4F9F-B611-B590D059300B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52577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6045CE-D4DD-4B61-A148-50F339627BC7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22560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3F8C5-3749-4A13-9712-14E6ECBB2780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58773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767D31-B378-4CE3-AC26-639653672B82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75267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B4F75-90E6-4CF6-834A-98EA3A960440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04411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857B5-7563-4798-8AFC-1AB74524FCB5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163731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B2335-BB8A-4C6D-B8D6-A6184411236E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085859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68FD8-0596-488F-B74E-EA42C9B01451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181718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6C950-6EB9-42CB-AA7A-3140ECF3AE05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35229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solidFill>
                  <a:schemeClr val="tx2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solidFill>
                  <a:schemeClr val="tx2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3" name="Picture 9" descr="C:\Wendy\anabnr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266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fld id="{0ECA4F5B-4B44-467E-92E1-F195AABBBACE}" type="slidenum">
              <a:rPr lang="en-US" altLang="zh-TW"/>
              <a:pPr/>
              <a:t>‹#›</a:t>
            </a:fld>
            <a:endParaRPr lang="en-US" altLang="zh-TW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3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microsoft.com/office/2007/relationships/hdphoto" Target="../media/hdphoto1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15.wdp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8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21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2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7"/>
          <p:cNvSpPr>
            <a:spLocks noChangeArrowheads="1"/>
          </p:cNvSpPr>
          <p:nvPr/>
        </p:nvSpPr>
        <p:spPr bwMode="auto">
          <a:xfrm rot="615358">
            <a:off x="2867531" y="269669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飲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8"/>
          <p:cNvSpPr>
            <a:spLocks noChangeArrowheads="1"/>
          </p:cNvSpPr>
          <p:nvPr/>
        </p:nvSpPr>
        <p:spPr bwMode="auto">
          <a:xfrm rot="20751981">
            <a:off x="3982764" y="262066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食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5"/>
          <p:cNvSpPr>
            <a:spLocks noChangeArrowheads="1"/>
          </p:cNvSpPr>
          <p:nvPr/>
        </p:nvSpPr>
        <p:spPr bwMode="auto">
          <a:xfrm rot="334861">
            <a:off x="1757316" y="2548913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登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5"/>
          <p:cNvSpPr>
            <a:spLocks noChangeArrowheads="1"/>
          </p:cNvSpPr>
          <p:nvPr/>
        </p:nvSpPr>
        <p:spPr bwMode="auto">
          <a:xfrm rot="334861">
            <a:off x="5197135" y="261443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6"/>
          <p:cNvSpPr>
            <a:spLocks noChangeArrowheads="1"/>
          </p:cNvSpPr>
          <p:nvPr/>
        </p:nvSpPr>
        <p:spPr bwMode="auto">
          <a:xfrm rot="21288933">
            <a:off x="668879" y="262025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攀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6988752" y="227799"/>
            <a:ext cx="23050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0" lang="zh-TW" altLang="en-US" sz="2400" b="1" dirty="0">
                <a:solidFill>
                  <a:srgbClr val="99CC00"/>
                </a:solidFill>
              </a:rPr>
              <a:t>滋味營養教室</a:t>
            </a:r>
          </a:p>
        </p:txBody>
      </p:sp>
      <p:sp>
        <p:nvSpPr>
          <p:cNvPr id="22" name="矩形 8"/>
          <p:cNvSpPr>
            <a:spLocks noChangeArrowheads="1"/>
          </p:cNvSpPr>
          <p:nvPr/>
        </p:nvSpPr>
        <p:spPr bwMode="auto">
          <a:xfrm rot="20751981">
            <a:off x="6321612" y="262066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字</a:t>
            </a:r>
            <a:endParaRPr lang="zh-HK" altLang="en-US" sz="80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5"/>
          <p:cNvSpPr>
            <a:spLocks noChangeArrowheads="1"/>
          </p:cNvSpPr>
          <p:nvPr/>
        </p:nvSpPr>
        <p:spPr bwMode="auto">
          <a:xfrm rot="334861">
            <a:off x="7535983" y="262070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塔</a:t>
            </a:r>
            <a:endParaRPr lang="zh-HK" altLang="en-US" sz="8000" b="1" dirty="0" smtClean="0">
              <a:solidFill>
                <a:srgbClr val="FFC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69913" y="6021288"/>
            <a:ext cx="5698231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  <a:defRPr/>
            </a:pP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優質教育基金贊助（計劃編號</a:t>
            </a:r>
            <a:r>
              <a:rPr kumimoji="0" lang="en-US" altLang="zh-TW" sz="1800" dirty="0">
                <a:solidFill>
                  <a:schemeClr val="accent5">
                    <a:lumMod val="50000"/>
                  </a:schemeClr>
                </a:solidFill>
              </a:rPr>
              <a:t>︰2015/0252</a:t>
            </a: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）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kumimoji="0"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香港中文大學醫學院健康教育及促進健康中心製作</a:t>
            </a:r>
            <a:endParaRPr kumimoji="0" lang="en-US" altLang="zh-TW" sz="18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9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3306" y="4226197"/>
            <a:ext cx="4348109" cy="2371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31" y="4188509"/>
            <a:ext cx="4430240" cy="24088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圖片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40" y="1700808"/>
            <a:ext cx="4392488" cy="2417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35" y="1700808"/>
            <a:ext cx="4375561" cy="2417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660935" y="1700808"/>
            <a:ext cx="25753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中等大小的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份橙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558228" y="583437"/>
            <a:ext cx="8136904" cy="843026"/>
          </a:xfrm>
        </p:spPr>
        <p:txBody>
          <a:bodyPr/>
          <a:lstStyle/>
          <a:p>
            <a:pPr algn="ctr" eaLnBrk="1" hangingPunct="1"/>
            <a:r>
              <a:rPr lang="zh-TW" altLang="en-US" sz="4000" b="1" dirty="0" smtClean="0">
                <a:solidFill>
                  <a:srgbClr val="FF9900"/>
                </a:solidFill>
              </a:rPr>
              <a:t>（</a:t>
            </a:r>
            <a:r>
              <a:rPr lang="zh-TW" altLang="en-US" sz="4000" b="1" dirty="0">
                <a:solidFill>
                  <a:srgbClr val="FF9900"/>
                </a:solidFill>
              </a:rPr>
              <a:t>三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）水果類</a:t>
            </a:r>
            <a:r>
              <a:rPr lang="en-US" altLang="zh-TW" sz="4000" b="1" dirty="0" smtClean="0">
                <a:solidFill>
                  <a:srgbClr val="FF9900"/>
                </a:solidFill>
              </a:rPr>
              <a:t>︰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每天需要至少</a:t>
            </a:r>
            <a:r>
              <a:rPr lang="en-US" altLang="zh-TW" sz="4000" b="1" dirty="0">
                <a:solidFill>
                  <a:srgbClr val="FF9900"/>
                </a:solidFill>
              </a:rPr>
              <a:t>2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份</a:t>
            </a:r>
            <a:endParaRPr lang="zh-TW" altLang="en-US" sz="4000" b="1" dirty="0">
              <a:solidFill>
                <a:srgbClr val="FF9900"/>
              </a:solidFill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96441" y="1700808"/>
            <a:ext cx="28816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中等大小的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份蘋果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96440" y="4226197"/>
            <a:ext cx="257439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顆粒狀的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份草莓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626680" y="4229361"/>
            <a:ext cx="2574394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顆粒狀的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</a:t>
            </a: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葡萄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1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agon frui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70" y="1412776"/>
            <a:ext cx="25209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pea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2497137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02726" y="947118"/>
            <a:ext cx="2574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較大型的水果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︰1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份火龍果（半個）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805179" y="939748"/>
            <a:ext cx="25743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較大型</a:t>
            </a: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的水果</a:t>
            </a:r>
            <a:r>
              <a:rPr lang="en-US" altLang="zh-TW" sz="2400" b="1" dirty="0">
                <a:effectLst>
                  <a:glow rad="127000">
                    <a:schemeClr val="bg1"/>
                  </a:glow>
                </a:effectLst>
              </a:rPr>
              <a:t>︰ 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份水晶梨（半個）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90" t="5346" r="12869"/>
          <a:stretch/>
        </p:blipFill>
        <p:spPr>
          <a:xfrm>
            <a:off x="5546261" y="1412775"/>
            <a:ext cx="3010679" cy="2348731"/>
          </a:xfrm>
          <a:prstGeom prst="rect">
            <a:avLst/>
          </a:prstGeom>
          <a:ln>
            <a:noFill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546261" y="941819"/>
            <a:ext cx="30106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較小型的水果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︰1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份奇異果（兩個）</a:t>
            </a:r>
            <a:endParaRPr lang="zh-TW" alt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87624" y="4505912"/>
            <a:ext cx="2627162" cy="2014704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91654" y="4025676"/>
            <a:ext cx="1828217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 dirty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>
                <a:effectLst>
                  <a:glow rad="127000">
                    <a:schemeClr val="bg1"/>
                  </a:glow>
                </a:effectLst>
              </a:rPr>
              <a:t>份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葡萄乾（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湯匙）</a:t>
            </a:r>
            <a:endParaRPr lang="zh-TW" altLang="en-US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516" y="4516881"/>
            <a:ext cx="2592288" cy="1950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5"/>
              <p:cNvSpPr txBox="1">
                <a:spLocks noChangeArrowheads="1"/>
              </p:cNvSpPr>
              <p:nvPr/>
            </p:nvSpPr>
            <p:spPr bwMode="auto">
              <a:xfrm>
                <a:off x="5340945" y="4084264"/>
                <a:ext cx="2201862" cy="6146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A50021"/>
                  </a:buClr>
                  <a:buSzPct val="75000"/>
                  <a:buFont typeface="Wingdings" panose="05000000000000000000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666699"/>
                  </a:buClr>
                  <a:buSzPct val="70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TW" sz="2400" b="1" dirty="0">
                    <a:effectLst>
                      <a:glow rad="127000">
                        <a:schemeClr val="bg1"/>
                      </a:glow>
                    </a:effectLst>
                  </a:rPr>
                  <a:t>1</a:t>
                </a:r>
                <a:r>
                  <a:rPr lang="zh-TW" altLang="en-US" sz="2400" b="1" dirty="0">
                    <a:effectLst>
                      <a:glow rad="127000">
                        <a:schemeClr val="bg1"/>
                      </a:glow>
                    </a:effectLst>
                  </a:rPr>
                  <a:t>份</a:t>
                </a:r>
                <a:r>
                  <a:rPr lang="zh-TW" altLang="en-US" sz="2400" b="1" dirty="0" smtClean="0">
                    <a:effectLst>
                      <a:glow rad="127000">
                        <a:schemeClr val="bg1"/>
                      </a:glow>
                    </a:effectLst>
                  </a:rPr>
                  <a:t>橙汁（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b="1" i="1" smtClean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TW" sz="2400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TW" altLang="en-US" sz="2400" b="1" dirty="0" smtClean="0">
                    <a:effectLst>
                      <a:glow rad="127000">
                        <a:schemeClr val="bg1"/>
                      </a:glow>
                    </a:effectLst>
                  </a:rPr>
                  <a:t>杯）</a:t>
                </a:r>
                <a:endParaRPr lang="zh-TW" altLang="en-US" sz="2400" b="1" dirty="0">
                  <a:effectLst>
                    <a:glow rad="127000">
                      <a:schemeClr val="bg1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3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40945" y="4084264"/>
                <a:ext cx="2201862" cy="614655"/>
              </a:xfrm>
              <a:prstGeom prst="rect">
                <a:avLst/>
              </a:prstGeom>
              <a:blipFill>
                <a:blip r:embed="rId9"/>
                <a:stretch>
                  <a:fillRect l="-14404" t="-6931" r="-14404" b="-19802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直線圖說文字 1 13"/>
          <p:cNvSpPr/>
          <p:nvPr/>
        </p:nvSpPr>
        <p:spPr bwMode="auto">
          <a:xfrm>
            <a:off x="7779231" y="5551213"/>
            <a:ext cx="1290485" cy="1094562"/>
          </a:xfrm>
          <a:prstGeom prst="borderCallout1">
            <a:avLst>
              <a:gd name="adj1" fmla="val 50811"/>
              <a:gd name="adj2" fmla="val 1613"/>
              <a:gd name="adj3" fmla="val 8731"/>
              <a:gd name="adj4" fmla="val -312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240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杯子，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180</a:t>
            </a: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毫升橙汁</a:t>
            </a:r>
            <a:endParaRPr lang="zh-HK" altLang="en-US" sz="2000" dirty="0"/>
          </a:p>
        </p:txBody>
      </p:sp>
      <p:sp>
        <p:nvSpPr>
          <p:cNvPr id="15" name="直線圖說文字 1 14"/>
          <p:cNvSpPr/>
          <p:nvPr/>
        </p:nvSpPr>
        <p:spPr bwMode="auto">
          <a:xfrm>
            <a:off x="3839600" y="5743730"/>
            <a:ext cx="901230" cy="724048"/>
          </a:xfrm>
          <a:prstGeom prst="borderCallout1">
            <a:avLst>
              <a:gd name="adj1" fmla="val 50811"/>
              <a:gd name="adj2" fmla="val 1613"/>
              <a:gd name="adj3" fmla="val -59114"/>
              <a:gd name="adj4" fmla="val -1096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湯匙</a:t>
            </a:r>
            <a:endParaRPr lang="zh-HK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40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471" y="2543834"/>
            <a:ext cx="2592288" cy="230425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086" y="2543834"/>
            <a:ext cx="2304257" cy="230425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3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09"/>
          <a:stretch/>
        </p:blipFill>
        <p:spPr>
          <a:xfrm>
            <a:off x="3684791" y="2543834"/>
            <a:ext cx="2325093" cy="2376264"/>
          </a:xfrm>
          <a:prstGeom prst="rect">
            <a:avLst/>
          </a:prstGeom>
        </p:spPr>
      </p:pic>
      <p:sp>
        <p:nvSpPr>
          <p:cNvPr id="13" name="Rectangle 5"/>
          <p:cNvSpPr>
            <a:spLocks noGrp="1" noChangeArrowheads="1"/>
          </p:cNvSpPr>
          <p:nvPr>
            <p:ph type="title"/>
          </p:nvPr>
        </p:nvSpPr>
        <p:spPr>
          <a:xfrm>
            <a:off x="611560" y="908720"/>
            <a:ext cx="8136904" cy="843026"/>
          </a:xfrm>
        </p:spPr>
        <p:txBody>
          <a:bodyPr/>
          <a:lstStyle/>
          <a:p>
            <a:pPr algn="ctr" eaLnBrk="1" hangingPunct="1"/>
            <a:r>
              <a:rPr lang="zh-TW" altLang="en-US" sz="4000" b="1" dirty="0" smtClean="0">
                <a:solidFill>
                  <a:srgbClr val="FF9900"/>
                </a:solidFill>
              </a:rPr>
              <a:t>（四）奶品類</a:t>
            </a:r>
            <a:r>
              <a:rPr lang="en-US" altLang="zh-TW" sz="4000" b="1" dirty="0" smtClean="0">
                <a:solidFill>
                  <a:srgbClr val="FF9900"/>
                </a:solidFill>
              </a:rPr>
              <a:t>︰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每天</a:t>
            </a:r>
            <a:r>
              <a:rPr lang="en-US" altLang="zh-TW" sz="4000" b="1" dirty="0" smtClean="0">
                <a:solidFill>
                  <a:srgbClr val="FF9900"/>
                </a:solidFill>
              </a:rPr>
              <a:t>2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份</a:t>
            </a:r>
            <a:endParaRPr lang="zh-TW" altLang="en-US" sz="4000" b="1" dirty="0">
              <a:solidFill>
                <a:srgbClr val="FF9900"/>
              </a:solidFill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94306" y="4855460"/>
            <a:ext cx="2574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份牛奶</a:t>
            </a:r>
            <a:r>
              <a:rPr lang="zh-TW" altLang="en-US" sz="2000" b="1" dirty="0" smtClean="0">
                <a:effectLst>
                  <a:glow rad="127000">
                    <a:schemeClr val="bg1"/>
                  </a:glow>
                </a:effectLst>
              </a:rPr>
              <a:t>（</a:t>
            </a:r>
            <a:r>
              <a:rPr lang="en-US" altLang="zh-TW" sz="2000" b="1" dirty="0" smtClean="0">
                <a:effectLst>
                  <a:glow rad="127000">
                    <a:schemeClr val="bg1"/>
                  </a:glow>
                </a:effectLst>
              </a:rPr>
              <a:t>240</a:t>
            </a:r>
            <a:r>
              <a:rPr lang="zh-TW" altLang="en-US" sz="2000" b="1" dirty="0" smtClean="0">
                <a:effectLst>
                  <a:glow rad="127000">
                    <a:schemeClr val="bg1"/>
                  </a:glow>
                </a:effectLst>
              </a:rPr>
              <a:t>毫升）</a:t>
            </a:r>
            <a:endParaRPr lang="en-US" altLang="zh-TW" sz="20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499469" y="4856735"/>
            <a:ext cx="2574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份乳酪</a:t>
            </a:r>
            <a:r>
              <a:rPr lang="zh-TW" altLang="en-US" sz="2000" b="1" dirty="0" smtClean="0">
                <a:effectLst>
                  <a:glow rad="127000">
                    <a:schemeClr val="bg1"/>
                  </a:glow>
                </a:effectLst>
              </a:rPr>
              <a:t>（</a:t>
            </a:r>
            <a:r>
              <a:rPr lang="en-US" altLang="zh-TW" sz="2000" b="1" dirty="0" smtClean="0">
                <a:effectLst>
                  <a:glow rad="127000">
                    <a:schemeClr val="bg1"/>
                  </a:glow>
                </a:effectLst>
              </a:rPr>
              <a:t>125</a:t>
            </a:r>
            <a:r>
              <a:rPr lang="zh-TW" altLang="en-US" sz="2000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en-US" altLang="zh-TW" sz="20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137841" y="4850161"/>
            <a:ext cx="30106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份芝士</a:t>
            </a:r>
            <a:r>
              <a:rPr lang="zh-TW" altLang="en-US" sz="2000" b="1" dirty="0" smtClean="0">
                <a:effectLst>
                  <a:glow rad="127000">
                    <a:schemeClr val="bg1"/>
                  </a:glow>
                </a:effectLst>
              </a:rPr>
              <a:t>（</a:t>
            </a:r>
            <a:r>
              <a:rPr lang="en-US" altLang="zh-TW" sz="2000" b="1" dirty="0" smtClean="0">
                <a:effectLst>
                  <a:glow rad="127000">
                    <a:schemeClr val="bg1"/>
                  </a:glow>
                </a:effectLst>
              </a:rPr>
              <a:t>20</a:t>
            </a:r>
            <a:r>
              <a:rPr lang="zh-TW" altLang="en-US" sz="2000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zh-TW" altLang="en-US" sz="20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3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94105" y="692696"/>
            <a:ext cx="9049895" cy="843026"/>
          </a:xfrm>
        </p:spPr>
        <p:txBody>
          <a:bodyPr/>
          <a:lstStyle/>
          <a:p>
            <a:pPr algn="ctr" eaLnBrk="1" hangingPunct="1"/>
            <a:r>
              <a:rPr lang="zh-TW" altLang="en-US" sz="4000" b="1" dirty="0" smtClean="0">
                <a:solidFill>
                  <a:srgbClr val="FF9900"/>
                </a:solidFill>
              </a:rPr>
              <a:t>（五）肉、蛋、魚、豆類</a:t>
            </a:r>
            <a:r>
              <a:rPr lang="en-US" altLang="zh-TW" sz="4000" b="1" dirty="0" smtClean="0">
                <a:solidFill>
                  <a:srgbClr val="FF9900"/>
                </a:solidFill>
              </a:rPr>
              <a:t>︰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每天</a:t>
            </a:r>
            <a:r>
              <a:rPr lang="en-US" altLang="zh-TW" sz="4000" b="1" dirty="0" smtClean="0">
                <a:solidFill>
                  <a:srgbClr val="FF9900"/>
                </a:solidFill>
              </a:rPr>
              <a:t>3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至</a:t>
            </a:r>
            <a:r>
              <a:rPr lang="en-US" altLang="zh-TW" sz="4000" b="1" dirty="0" smtClean="0">
                <a:solidFill>
                  <a:srgbClr val="FF9900"/>
                </a:solidFill>
              </a:rPr>
              <a:t>5</a:t>
            </a:r>
            <a:r>
              <a:rPr lang="zh-TW" altLang="en-US" sz="4000" b="1" dirty="0" smtClean="0">
                <a:solidFill>
                  <a:srgbClr val="FF9900"/>
                </a:solidFill>
              </a:rPr>
              <a:t>份</a:t>
            </a:r>
            <a:endParaRPr lang="zh-TW" altLang="en-US" sz="4000" b="1" dirty="0">
              <a:solidFill>
                <a:srgbClr val="FF99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607" y="4298326"/>
            <a:ext cx="3384376" cy="2520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227" y="1628800"/>
            <a:ext cx="3384376" cy="25202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628800"/>
            <a:ext cx="3384377" cy="252028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5" y="4281552"/>
            <a:ext cx="3384376" cy="2520280"/>
          </a:xfrm>
          <a:prstGeom prst="rect">
            <a:avLst/>
          </a:prstGeom>
        </p:spPr>
      </p:pic>
      <p:sp>
        <p:nvSpPr>
          <p:cNvPr id="10" name="直線圖說文字 1 9"/>
          <p:cNvSpPr/>
          <p:nvPr/>
        </p:nvSpPr>
        <p:spPr bwMode="auto">
          <a:xfrm>
            <a:off x="270992" y="6127774"/>
            <a:ext cx="1098053" cy="674058"/>
          </a:xfrm>
          <a:prstGeom prst="borderCallout1">
            <a:avLst>
              <a:gd name="adj1" fmla="val 48072"/>
              <a:gd name="adj2" fmla="val 100348"/>
              <a:gd name="adj3" fmla="val 4798"/>
              <a:gd name="adj4" fmla="val 13510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碗子</a:t>
            </a:r>
            <a:endParaRPr lang="zh-HK" altLang="en-US" sz="2000" dirty="0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592615" y="1650158"/>
            <a:ext cx="2574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豬肉片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份（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30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453990" y="1628800"/>
            <a:ext cx="2574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雞肉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份（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30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637566" y="4302910"/>
            <a:ext cx="25743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雞蛋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份（</a:t>
            </a:r>
            <a:r>
              <a:rPr lang="en-US" altLang="zh-TW" sz="2400" b="1" dirty="0" smtClean="0">
                <a:effectLst>
                  <a:glow rad="127000">
                    <a:schemeClr val="bg1"/>
                  </a:glow>
                </a:effectLst>
              </a:rPr>
              <a:t>50</a:t>
            </a:r>
            <a:r>
              <a:rPr lang="zh-TW" altLang="en-US" sz="2400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en-US" altLang="zh-TW" sz="2400" b="1" dirty="0">
              <a:effectLst>
                <a:glow rad="127000">
                  <a:schemeClr val="bg1"/>
                </a:glo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5"/>
              <p:cNvSpPr txBox="1">
                <a:spLocks noChangeArrowheads="1"/>
              </p:cNvSpPr>
              <p:nvPr/>
            </p:nvSpPr>
            <p:spPr bwMode="auto">
              <a:xfrm>
                <a:off x="5364088" y="4281552"/>
                <a:ext cx="2574394" cy="613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A50021"/>
                  </a:buClr>
                  <a:buSzPct val="75000"/>
                  <a:buFont typeface="Wingdings" panose="05000000000000000000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666699"/>
                  </a:buClr>
                  <a:buSzPct val="70000"/>
                  <a:buFont typeface="Wingdings" panose="05000000000000000000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SzPct val="60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zh-TW" altLang="en-US" sz="2400" b="1" dirty="0" smtClean="0">
                    <a:effectLst>
                      <a:glow rad="127000">
                        <a:schemeClr val="bg1"/>
                      </a:glow>
                    </a:effectLst>
                  </a:rPr>
                  <a:t>硬豆腐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b="1" i="1" dirty="0" smtClean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1" i="1" dirty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b="1" i="1" dirty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zh-TW" altLang="en-US" sz="2400" b="1" i="1" dirty="0"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磚</m:t>
                    </m:r>
                  </m:oMath>
                </a14:m>
                <a:r>
                  <a:rPr lang="zh-TW" altLang="en-US" sz="2400" b="1" dirty="0" smtClean="0">
                    <a:effectLst>
                      <a:glow rad="127000">
                        <a:schemeClr val="bg1"/>
                      </a:glow>
                    </a:effectLst>
                  </a:rPr>
                  <a:t>（</a:t>
                </a:r>
                <a:r>
                  <a:rPr lang="en-US" altLang="zh-TW" sz="2400" b="1" dirty="0" smtClean="0">
                    <a:effectLst>
                      <a:glow rad="127000">
                        <a:schemeClr val="bg1"/>
                      </a:glow>
                    </a:effectLst>
                  </a:rPr>
                  <a:t>88</a:t>
                </a:r>
                <a:r>
                  <a:rPr lang="zh-TW" altLang="en-US" sz="2400" b="1" dirty="0" smtClean="0">
                    <a:effectLst>
                      <a:glow rad="127000">
                        <a:schemeClr val="bg1"/>
                      </a:glow>
                    </a:effectLst>
                  </a:rPr>
                  <a:t>克）</a:t>
                </a:r>
                <a:endParaRPr lang="en-US" altLang="zh-TW" sz="2400" b="1" dirty="0">
                  <a:effectLst>
                    <a:glow rad="127000">
                      <a:schemeClr val="bg1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4088" y="4281552"/>
                <a:ext cx="2574394" cy="613886"/>
              </a:xfrm>
              <a:prstGeom prst="rect">
                <a:avLst/>
              </a:prstGeom>
              <a:blipFill>
                <a:blip r:embed="rId10"/>
                <a:stretch>
                  <a:fillRect l="-6398" t="-6931" r="-18246" b="-2079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7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672" y="2060848"/>
            <a:ext cx="4206528" cy="4557569"/>
          </a:xfrm>
          <a:prstGeom prst="rect">
            <a:avLst/>
          </a:prstGeom>
        </p:spPr>
      </p:pic>
      <p:sp>
        <p:nvSpPr>
          <p:cNvPr id="17" name="矩形圖說文字 16"/>
          <p:cNvSpPr/>
          <p:nvPr/>
        </p:nvSpPr>
        <p:spPr bwMode="auto">
          <a:xfrm>
            <a:off x="827583" y="819450"/>
            <a:ext cx="3459603" cy="1625293"/>
          </a:xfrm>
          <a:prstGeom prst="wedgeRectCallout">
            <a:avLst>
              <a:gd name="adj1" fmla="val 19831"/>
              <a:gd name="adj2" fmla="val 678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知道每人每餐不宜攝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取超過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茶匙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油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，就是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在處理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烹調食物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所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添加的油分。</a:t>
            </a:r>
            <a:endParaRPr kumimoji="1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圖說文字 17"/>
          <p:cNvSpPr/>
          <p:nvPr/>
        </p:nvSpPr>
        <p:spPr bwMode="auto">
          <a:xfrm>
            <a:off x="6338266" y="1303845"/>
            <a:ext cx="2201257" cy="1216065"/>
          </a:xfrm>
          <a:prstGeom prst="wedgeRectCallout">
            <a:avLst>
              <a:gd name="adj1" fmla="val -49732"/>
              <a:gd name="adj2" fmla="val 74080"/>
            </a:avLst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但我們好像一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餐吃了太多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類和蛋。</a:t>
            </a:r>
            <a:endParaRPr kumimoji="1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圖說文字 19"/>
          <p:cNvSpPr/>
          <p:nvPr/>
        </p:nvSpPr>
        <p:spPr bwMode="auto">
          <a:xfrm>
            <a:off x="6753676" y="3296815"/>
            <a:ext cx="1913225" cy="1034277"/>
          </a:xfrm>
          <a:prstGeom prst="wedgeRectCallout">
            <a:avLst>
              <a:gd name="adj1" fmla="val -66969"/>
              <a:gd name="adj2" fmla="val -48445"/>
            </a:avLst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不如客觀記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錄一下吧！</a:t>
            </a:r>
            <a:endParaRPr kumimoji="1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42515" y="5567058"/>
            <a:ext cx="2954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/>
              <a:t>一起做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「攀登</a:t>
            </a:r>
            <a:r>
              <a:rPr lang="zh-TW" altLang="en-US" dirty="0"/>
              <a:t>飲食</a:t>
            </a:r>
            <a:r>
              <a:rPr lang="zh-TW" altLang="en-US" dirty="0" smtClean="0"/>
              <a:t>金字塔」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工作紙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4166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84128" y="-847415"/>
            <a:ext cx="5760640" cy="9128893"/>
          </a:xfrm>
          <a:prstGeom prst="rect">
            <a:avLst/>
          </a:prstGeom>
        </p:spPr>
      </p:pic>
      <p:sp>
        <p:nvSpPr>
          <p:cNvPr id="3" name="矩形圖說文字 2"/>
          <p:cNvSpPr/>
          <p:nvPr/>
        </p:nvSpPr>
        <p:spPr bwMode="auto">
          <a:xfrm>
            <a:off x="2764246" y="404664"/>
            <a:ext cx="1879761" cy="1022352"/>
          </a:xfrm>
          <a:prstGeom prst="wedgeRectCallout">
            <a:avLst>
              <a:gd name="adj1" fmla="val 43880"/>
              <a:gd name="adj2" fmla="val 109056"/>
            </a:avLst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zh-TW" sz="2000" b="1" dirty="0">
                <a:solidFill>
                  <a:schemeClr val="bg1"/>
                </a:solidFill>
              </a:rPr>
              <a:t>2</a:t>
            </a:r>
            <a:r>
              <a:rPr lang="zh-TW" altLang="en-US" sz="2000" b="1" dirty="0">
                <a:solidFill>
                  <a:schemeClr val="bg1"/>
                </a:solidFill>
              </a:rPr>
              <a:t>次以填一半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顏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色</a:t>
            </a:r>
            <a:r>
              <a:rPr lang="zh-TW" altLang="en-US" sz="2000" b="1" dirty="0">
                <a:solidFill>
                  <a:schemeClr val="bg1"/>
                </a:solidFill>
              </a:rPr>
              <a:t>，</a:t>
            </a:r>
            <a:r>
              <a:rPr lang="en-US" altLang="zh-TW" sz="2000" b="1" dirty="0">
                <a:solidFill>
                  <a:schemeClr val="bg1"/>
                </a:solidFill>
              </a:rPr>
              <a:t>4</a:t>
            </a:r>
            <a:r>
              <a:rPr lang="zh-TW" altLang="en-US" sz="2000" b="1" dirty="0">
                <a:solidFill>
                  <a:schemeClr val="bg1"/>
                </a:solidFill>
              </a:rPr>
              <a:t>次就全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個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填滿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矩形圖說文字 12"/>
          <p:cNvSpPr/>
          <p:nvPr/>
        </p:nvSpPr>
        <p:spPr bwMode="auto">
          <a:xfrm>
            <a:off x="1979713" y="1556792"/>
            <a:ext cx="1728192" cy="1076611"/>
          </a:xfrm>
          <a:prstGeom prst="wedgeRectCallout">
            <a:avLst>
              <a:gd name="adj1" fmla="val 57431"/>
              <a:gd name="adj2" fmla="val 138780"/>
            </a:avLst>
          </a:prstGeom>
          <a:solidFill>
            <a:srgbClr val="FF99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000" b="1" dirty="0">
                <a:solidFill>
                  <a:schemeClr val="bg1"/>
                </a:solidFill>
              </a:rPr>
              <a:t>假如共吃了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半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份</a:t>
            </a:r>
            <a:r>
              <a:rPr lang="zh-TW" altLang="en-US" sz="2000" b="1" dirty="0">
                <a:solidFill>
                  <a:schemeClr val="bg1"/>
                </a:solidFill>
              </a:rPr>
              <a:t>，請填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一半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顏色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矩形圖說文字 13"/>
          <p:cNvSpPr/>
          <p:nvPr/>
        </p:nvSpPr>
        <p:spPr bwMode="auto">
          <a:xfrm>
            <a:off x="5478519" y="1556792"/>
            <a:ext cx="2117817" cy="1022352"/>
          </a:xfrm>
          <a:prstGeom prst="wedgeRectCallout">
            <a:avLst>
              <a:gd name="adj1" fmla="val -28350"/>
              <a:gd name="adj2" fmla="val 69756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000" b="1" dirty="0"/>
              <a:t>由金字塔</a:t>
            </a:r>
            <a:r>
              <a:rPr lang="zh-TW" altLang="en-US" sz="2000" b="1" dirty="0" smtClean="0"/>
              <a:t>裏面的</a:t>
            </a:r>
            <a:endParaRPr lang="en-US" altLang="zh-TW" sz="2000" b="1" dirty="0" smtClean="0"/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/>
              <a:t>圖示</a:t>
            </a:r>
            <a:r>
              <a:rPr lang="zh-TW" altLang="en-US" sz="2000" b="1" dirty="0"/>
              <a:t>算起，</a:t>
            </a:r>
            <a:r>
              <a:rPr lang="zh-TW" altLang="en-US" sz="2000" b="1" dirty="0" smtClean="0"/>
              <a:t>額外</a:t>
            </a:r>
            <a:endParaRPr lang="en-US" altLang="zh-TW" sz="2000" b="1" dirty="0" smtClean="0"/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/>
              <a:t>的</a:t>
            </a:r>
            <a:r>
              <a:rPr lang="zh-TW" altLang="en-US" sz="2000" b="1" dirty="0"/>
              <a:t>填在外面</a:t>
            </a:r>
          </a:p>
        </p:txBody>
      </p:sp>
      <p:sp>
        <p:nvSpPr>
          <p:cNvPr id="15" name="矩形圖說文字 14"/>
          <p:cNvSpPr/>
          <p:nvPr/>
        </p:nvSpPr>
        <p:spPr bwMode="auto">
          <a:xfrm>
            <a:off x="6263662" y="3128492"/>
            <a:ext cx="2117817" cy="1022352"/>
          </a:xfrm>
          <a:prstGeom prst="wedgeRectCallout">
            <a:avLst>
              <a:gd name="adj1" fmla="val -10032"/>
              <a:gd name="adj2" fmla="val 73822"/>
            </a:avLst>
          </a:prstGeom>
          <a:solidFill>
            <a:srgbClr val="FF5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000" b="1" dirty="0">
                <a:solidFill>
                  <a:schemeClr val="bg1"/>
                </a:solidFill>
              </a:rPr>
              <a:t>常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吃水果</a:t>
            </a:r>
            <a:r>
              <a:rPr lang="zh-TW" altLang="en-US" sz="2000" b="1" dirty="0">
                <a:solidFill>
                  <a:schemeClr val="bg1"/>
                </a:solidFill>
              </a:rPr>
              <a:t>有益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健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康，因此超過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2</a:t>
            </a: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份仍笑口常開</a:t>
            </a:r>
            <a:r>
              <a:rPr lang="zh-TW" altLang="en-US" sz="2000" b="1" dirty="0">
                <a:solidFill>
                  <a:schemeClr val="bg1"/>
                </a:solidFill>
              </a:rPr>
              <a:t>！</a:t>
            </a:r>
          </a:p>
        </p:txBody>
      </p:sp>
      <p:sp>
        <p:nvSpPr>
          <p:cNvPr id="16" name="矩形圖說文字 15"/>
          <p:cNvSpPr/>
          <p:nvPr/>
        </p:nvSpPr>
        <p:spPr bwMode="auto">
          <a:xfrm>
            <a:off x="395536" y="3081849"/>
            <a:ext cx="2117817" cy="1022352"/>
          </a:xfrm>
          <a:prstGeom prst="wedgeRectCallout">
            <a:avLst>
              <a:gd name="adj1" fmla="val 35761"/>
              <a:gd name="adj2" fmla="val 68402"/>
            </a:avLst>
          </a:prstGeom>
          <a:solidFill>
            <a:srgbClr val="99CC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000" b="1" dirty="0">
                <a:solidFill>
                  <a:schemeClr val="bg1"/>
                </a:solidFill>
              </a:rPr>
              <a:t>常吃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蔬菜有益健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康，因此超過</a:t>
            </a:r>
            <a:r>
              <a:rPr lang="en-US" altLang="zh-TW" sz="2000" b="1" dirty="0" smtClean="0">
                <a:solidFill>
                  <a:schemeClr val="bg1"/>
                </a:solidFill>
              </a:rPr>
              <a:t>1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碗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zh-TW" altLang="en-US" sz="2000" b="1" dirty="0" smtClean="0">
                <a:solidFill>
                  <a:schemeClr val="bg1"/>
                </a:solidFill>
              </a:rPr>
              <a:t>仍笑口常開</a:t>
            </a:r>
            <a:r>
              <a:rPr lang="zh-TW" altLang="en-US" sz="2000" b="1" dirty="0">
                <a:solidFill>
                  <a:schemeClr val="bg1"/>
                </a:solidFill>
              </a:rPr>
              <a:t>！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399697" y="255176"/>
            <a:ext cx="172606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填色指引</a:t>
            </a:r>
            <a:endParaRPr lang="zh-HK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705372" y="-580628"/>
            <a:ext cx="5733256" cy="9144000"/>
          </a:xfrm>
          <a:prstGeom prst="rect">
            <a:avLst/>
          </a:prstGeom>
        </p:spPr>
      </p:pic>
      <p:sp>
        <p:nvSpPr>
          <p:cNvPr id="35852" name="Rectangle 12"/>
          <p:cNvSpPr>
            <a:spLocks noChangeArrowheads="1"/>
          </p:cNvSpPr>
          <p:nvPr/>
        </p:nvSpPr>
        <p:spPr bwMode="auto">
          <a:xfrm rot="21176322">
            <a:off x="470504" y="885894"/>
            <a:ext cx="3048000" cy="1373187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 smtClean="0">
                <a:solidFill>
                  <a:schemeClr val="bg1"/>
                </a:solidFill>
              </a:rPr>
              <a:t>立志一</a:t>
            </a:r>
            <a:r>
              <a:rPr lang="en-US" altLang="zh-TW" sz="2800" dirty="0" smtClean="0">
                <a:solidFill>
                  <a:schemeClr val="bg1"/>
                </a:solidFill>
              </a:rPr>
              <a:t>︰</a:t>
            </a:r>
            <a:r>
              <a:rPr lang="zh-TW" altLang="en-US" sz="2800" dirty="0" smtClean="0">
                <a:solidFill>
                  <a:schemeClr val="bg1"/>
                </a:solidFill>
              </a:rPr>
              <a:t>我</a:t>
            </a:r>
            <a:r>
              <a:rPr lang="zh-TW" altLang="en-US" sz="2800" dirty="0">
                <a:solidFill>
                  <a:schemeClr val="bg1"/>
                </a:solidFill>
              </a:rPr>
              <a:t>經常吃炸雞寶</a:t>
            </a:r>
            <a:r>
              <a:rPr lang="zh-TW" altLang="en-US" sz="2800" dirty="0" smtClean="0">
                <a:solidFill>
                  <a:schemeClr val="bg1"/>
                </a:solidFill>
              </a:rPr>
              <a:t>，未來</a:t>
            </a:r>
            <a:r>
              <a:rPr lang="zh-TW" altLang="en-US" sz="2800" dirty="0">
                <a:solidFill>
                  <a:schemeClr val="bg1"/>
                </a:solidFill>
              </a:rPr>
              <a:t>一</a:t>
            </a:r>
            <a:r>
              <a:rPr lang="zh-TW" altLang="en-US" sz="2800" dirty="0" smtClean="0">
                <a:solidFill>
                  <a:schemeClr val="bg1"/>
                </a:solidFill>
              </a:rPr>
              <a:t>星期只吃一次</a:t>
            </a:r>
            <a:r>
              <a:rPr lang="zh-TW" altLang="en-US" sz="2800" dirty="0">
                <a:solidFill>
                  <a:schemeClr val="bg1"/>
                </a:solidFill>
              </a:rPr>
              <a:t>！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 rot="677307">
            <a:off x="5191471" y="528225"/>
            <a:ext cx="3657600" cy="1384995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dirty="0" smtClean="0">
                <a:solidFill>
                  <a:schemeClr val="bg1"/>
                </a:solidFill>
              </a:rPr>
              <a:t>立志二</a:t>
            </a:r>
            <a:r>
              <a:rPr lang="en-US" altLang="zh-TW" sz="2800" dirty="0" smtClean="0">
                <a:solidFill>
                  <a:schemeClr val="bg1"/>
                </a:solidFill>
              </a:rPr>
              <a:t>︰</a:t>
            </a:r>
            <a:r>
              <a:rPr lang="zh-TW" altLang="en-US" sz="2800" dirty="0" smtClean="0">
                <a:solidFill>
                  <a:schemeClr val="bg1"/>
                </a:solidFill>
              </a:rPr>
              <a:t>在未來</a:t>
            </a:r>
            <a:r>
              <a:rPr lang="zh-TW" altLang="en-US" sz="2800" dirty="0">
                <a:solidFill>
                  <a:schemeClr val="bg1"/>
                </a:solidFill>
              </a:rPr>
              <a:t>一</a:t>
            </a:r>
            <a:r>
              <a:rPr lang="zh-TW" altLang="en-US" sz="2800" dirty="0" smtClean="0">
                <a:solidFill>
                  <a:schemeClr val="bg1"/>
                </a:solidFill>
              </a:rPr>
              <a:t>星期</a:t>
            </a:r>
            <a:r>
              <a:rPr lang="zh-TW" altLang="en-US" sz="2800" dirty="0">
                <a:solidFill>
                  <a:schemeClr val="bg1"/>
                </a:solidFill>
              </a:rPr>
              <a:t>每天</a:t>
            </a:r>
            <a:r>
              <a:rPr lang="zh-TW" altLang="en-US" sz="2800" dirty="0" smtClean="0">
                <a:solidFill>
                  <a:schemeClr val="bg1"/>
                </a:solidFill>
              </a:rPr>
              <a:t>吃一碗</a:t>
            </a:r>
            <a:r>
              <a:rPr lang="zh-TW" altLang="en-US" sz="2800" dirty="0">
                <a:solidFill>
                  <a:schemeClr val="bg1"/>
                </a:solidFill>
              </a:rPr>
              <a:t>蔬菜和兩份水果！</a:t>
            </a:r>
          </a:p>
        </p:txBody>
      </p:sp>
      <p:sp>
        <p:nvSpPr>
          <p:cNvPr id="11" name="矩形圖說文字 10"/>
          <p:cNvSpPr/>
          <p:nvPr/>
        </p:nvSpPr>
        <p:spPr bwMode="auto">
          <a:xfrm>
            <a:off x="7020272" y="2348880"/>
            <a:ext cx="1728192" cy="660961"/>
          </a:xfrm>
          <a:prstGeom prst="wedgeRectCallout">
            <a:avLst>
              <a:gd name="adj1" fmla="val -80935"/>
              <a:gd name="adj2" fmla="val 50891"/>
            </a:avLst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肉類過多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矩形圖說文字 11"/>
          <p:cNvSpPr/>
          <p:nvPr/>
        </p:nvSpPr>
        <p:spPr bwMode="auto">
          <a:xfrm>
            <a:off x="1115616" y="4077072"/>
            <a:ext cx="1757777" cy="590304"/>
          </a:xfrm>
          <a:prstGeom prst="wedgeRectCallout">
            <a:avLst>
              <a:gd name="adj1" fmla="val 91259"/>
              <a:gd name="adj2" fmla="val 80449"/>
            </a:avLst>
          </a:prstGeom>
          <a:solidFill>
            <a:srgbClr val="99CC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缺乏蔬菜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8883" y="183637"/>
            <a:ext cx="462766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這孩子的飲食金字塔如何？</a:t>
            </a:r>
            <a:endParaRPr lang="zh-HK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2" grpId="0" animBg="1"/>
      <p:bldP spid="35857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69368" y="-616633"/>
            <a:ext cx="5805264" cy="9144000"/>
          </a:xfrm>
          <a:prstGeom prst="rect">
            <a:avLst/>
          </a:prstGeom>
        </p:spPr>
      </p:pic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457200" y="838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HK" altLang="zh-HK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 rot="440367">
            <a:off x="5947800" y="387458"/>
            <a:ext cx="2819400" cy="181588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800" dirty="0" smtClean="0">
                <a:solidFill>
                  <a:schemeClr val="bg1"/>
                </a:solidFill>
              </a:rPr>
              <a:t>立志</a:t>
            </a:r>
            <a:r>
              <a:rPr lang="en-US" altLang="zh-TW" sz="2800" dirty="0" smtClean="0">
                <a:solidFill>
                  <a:schemeClr val="bg1"/>
                </a:solidFill>
              </a:rPr>
              <a:t>︰</a:t>
            </a:r>
            <a:r>
              <a:rPr lang="zh-TW" altLang="en-US" sz="2800" dirty="0" smtClean="0">
                <a:solidFill>
                  <a:schemeClr val="bg1"/>
                </a:solidFill>
              </a:rPr>
              <a:t>我</a:t>
            </a:r>
            <a:r>
              <a:rPr lang="zh-TW" altLang="en-US" sz="2800" dirty="0">
                <a:solidFill>
                  <a:schemeClr val="bg1"/>
                </a:solidFill>
              </a:rPr>
              <a:t>要在未來一</a:t>
            </a:r>
            <a:r>
              <a:rPr lang="zh-TW" altLang="en-US" sz="2800" dirty="0" smtClean="0">
                <a:solidFill>
                  <a:schemeClr val="bg1"/>
                </a:solidFill>
              </a:rPr>
              <a:t>星期不</a:t>
            </a:r>
            <a:r>
              <a:rPr lang="zh-TW" altLang="en-US" sz="2800" dirty="0">
                <a:solidFill>
                  <a:schemeClr val="bg1"/>
                </a:solidFill>
              </a:rPr>
              <a:t>偏食</a:t>
            </a:r>
            <a:r>
              <a:rPr lang="zh-TW" altLang="en-US" sz="2800" dirty="0" smtClean="0">
                <a:solidFill>
                  <a:schemeClr val="bg1"/>
                </a:solidFill>
              </a:rPr>
              <a:t>，並要多喝水和吃蔬果。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68883" y="183637"/>
            <a:ext cx="462766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這孩子的飲食金字塔如何？</a:t>
            </a:r>
            <a:endParaRPr lang="zh-HK" altLang="en-US" sz="2800" b="1" dirty="0"/>
          </a:p>
        </p:txBody>
      </p:sp>
      <p:sp>
        <p:nvSpPr>
          <p:cNvPr id="12" name="矩形圖說文字 11"/>
          <p:cNvSpPr/>
          <p:nvPr/>
        </p:nvSpPr>
        <p:spPr bwMode="auto">
          <a:xfrm>
            <a:off x="5853708" y="3530832"/>
            <a:ext cx="1728192" cy="660961"/>
          </a:xfrm>
          <a:prstGeom prst="wedgeRectCallout">
            <a:avLst>
              <a:gd name="adj1" fmla="val -56083"/>
              <a:gd name="adj2" fmla="val 115871"/>
            </a:avLst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缺乏水果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矩形圖說文字 12"/>
          <p:cNvSpPr/>
          <p:nvPr/>
        </p:nvSpPr>
        <p:spPr bwMode="auto">
          <a:xfrm>
            <a:off x="1115616" y="4077072"/>
            <a:ext cx="1757777" cy="590304"/>
          </a:xfrm>
          <a:prstGeom prst="wedgeRectCallout">
            <a:avLst>
              <a:gd name="adj1" fmla="val 88106"/>
              <a:gd name="adj2" fmla="val 71061"/>
            </a:avLst>
          </a:prstGeom>
          <a:solidFill>
            <a:srgbClr val="99CC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缺乏蔬菜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矩形圖說文字 13"/>
          <p:cNvSpPr/>
          <p:nvPr/>
        </p:nvSpPr>
        <p:spPr bwMode="auto">
          <a:xfrm>
            <a:off x="1835696" y="2827195"/>
            <a:ext cx="1728192" cy="660961"/>
          </a:xfrm>
          <a:prstGeom prst="wedgeRectCallout">
            <a:avLst>
              <a:gd name="adj1" fmla="val 68177"/>
              <a:gd name="adj2" fmla="val 90717"/>
            </a:avLst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缺乏奶類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矩形圖說文字 14"/>
          <p:cNvSpPr/>
          <p:nvPr/>
        </p:nvSpPr>
        <p:spPr bwMode="auto">
          <a:xfrm>
            <a:off x="683568" y="5256292"/>
            <a:ext cx="1728192" cy="660961"/>
          </a:xfrm>
          <a:prstGeom prst="wedgeRectCallout">
            <a:avLst>
              <a:gd name="adj1" fmla="val 76996"/>
              <a:gd name="adj2" fmla="val 40410"/>
            </a:avLst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缺乏穀物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矩形圖說文字 15"/>
          <p:cNvSpPr/>
          <p:nvPr/>
        </p:nvSpPr>
        <p:spPr bwMode="auto">
          <a:xfrm>
            <a:off x="7263408" y="4533454"/>
            <a:ext cx="1728192" cy="660961"/>
          </a:xfrm>
          <a:prstGeom prst="wedgeRectCallout">
            <a:avLst>
              <a:gd name="adj1" fmla="val -28826"/>
              <a:gd name="adj2" fmla="val 111678"/>
            </a:avLst>
          </a:prstGeom>
          <a:solidFill>
            <a:srgbClr val="FF33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0"/>
              </a:spcBef>
            </a:pPr>
            <a:r>
              <a:rPr lang="zh-TW" altLang="en-US" sz="2800" b="1" dirty="0" smtClean="0">
                <a:solidFill>
                  <a:schemeClr val="bg1"/>
                </a:solidFill>
              </a:rPr>
              <a:t>缺乏水分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 autoUpdateAnimBg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404813"/>
            <a:ext cx="8232775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03"/>
          <a:stretch>
            <a:fillRect/>
          </a:stretch>
        </p:blipFill>
        <p:spPr bwMode="auto">
          <a:xfrm>
            <a:off x="1222375" y="0"/>
            <a:ext cx="7921625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684960"/>
              </p:ext>
            </p:extLst>
          </p:nvPr>
        </p:nvGraphicFramePr>
        <p:xfrm>
          <a:off x="1043608" y="1124744"/>
          <a:ext cx="7488832" cy="5533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6234">
                  <a:extLst>
                    <a:ext uri="{9D8B030D-6E8A-4147-A177-3AD203B41FA5}">
                      <a16:colId xmlns:a16="http://schemas.microsoft.com/office/drawing/2014/main" val="2464786158"/>
                    </a:ext>
                  </a:extLst>
                </a:gridCol>
                <a:gridCol w="5382598">
                  <a:extLst>
                    <a:ext uri="{9D8B030D-6E8A-4147-A177-3AD203B41FA5}">
                      <a16:colId xmlns:a16="http://schemas.microsoft.com/office/drawing/2014/main" val="52079679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類別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6</a:t>
                      </a:r>
                      <a:r>
                        <a:rPr lang="zh-TW" sz="2800" kern="100" dirty="0">
                          <a:effectLst/>
                        </a:rPr>
                        <a:t>至</a:t>
                      </a:r>
                      <a:r>
                        <a:rPr lang="en-US" sz="2800" kern="100" dirty="0">
                          <a:effectLst/>
                        </a:rPr>
                        <a:t>11</a:t>
                      </a:r>
                      <a:r>
                        <a:rPr lang="zh-TW" sz="2800" kern="100" dirty="0">
                          <a:effectLst/>
                        </a:rPr>
                        <a:t>歲兒童每日建議攝取量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144288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穀物類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3</a:t>
                      </a:r>
                      <a:r>
                        <a:rPr lang="zh-TW" sz="2800" kern="100" dirty="0">
                          <a:effectLst/>
                        </a:rPr>
                        <a:t>至</a:t>
                      </a:r>
                      <a:r>
                        <a:rPr lang="en-US" sz="2800" kern="100" dirty="0">
                          <a:effectLst/>
                        </a:rPr>
                        <a:t>4</a:t>
                      </a:r>
                      <a:r>
                        <a:rPr lang="zh-TW" sz="2800" kern="100" dirty="0">
                          <a:effectLst/>
                        </a:rPr>
                        <a:t>碗（每碗</a:t>
                      </a:r>
                      <a:r>
                        <a:rPr lang="en-US" sz="2800" kern="100" dirty="0">
                          <a:effectLst/>
                        </a:rPr>
                        <a:t>300</a:t>
                      </a:r>
                      <a:r>
                        <a:rPr lang="zh-TW" sz="2800" kern="100" dirty="0">
                          <a:effectLst/>
                        </a:rPr>
                        <a:t>毫升）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5191398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蔬菜類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至少</a:t>
                      </a:r>
                      <a:r>
                        <a:rPr lang="en-US" sz="2800" kern="100" dirty="0">
                          <a:effectLst/>
                        </a:rPr>
                        <a:t>2</a:t>
                      </a:r>
                      <a:r>
                        <a:rPr lang="zh-TW" sz="2800" kern="100" dirty="0">
                          <a:effectLst/>
                        </a:rPr>
                        <a:t>份（熟菜每份半碗，未煮熟</a:t>
                      </a:r>
                      <a:r>
                        <a:rPr lang="zh-TW" sz="2800" kern="100" dirty="0" smtClean="0">
                          <a:effectLst/>
                        </a:rPr>
                        <a:t>的</a:t>
                      </a:r>
                      <a:r>
                        <a:rPr lang="zh-TW" altLang="en-US" sz="2800" kern="100" dirty="0" smtClean="0">
                          <a:effectLst/>
                        </a:rPr>
                        <a:t>葉</a:t>
                      </a:r>
                      <a:r>
                        <a:rPr lang="zh-TW" sz="2800" kern="100" dirty="0" smtClean="0">
                          <a:effectLst/>
                        </a:rPr>
                        <a:t>菜</a:t>
                      </a:r>
                      <a:r>
                        <a:rPr lang="zh-TW" sz="2800" kern="100" dirty="0">
                          <a:effectLst/>
                        </a:rPr>
                        <a:t>每份</a:t>
                      </a:r>
                      <a:r>
                        <a:rPr lang="en-US" sz="2800" kern="100" dirty="0">
                          <a:effectLst/>
                        </a:rPr>
                        <a:t>1</a:t>
                      </a:r>
                      <a:r>
                        <a:rPr lang="zh-TW" sz="2800" kern="100" dirty="0">
                          <a:effectLst/>
                        </a:rPr>
                        <a:t>碗，每碗</a:t>
                      </a:r>
                      <a:r>
                        <a:rPr lang="en-US" sz="2800" kern="100" dirty="0">
                          <a:effectLst/>
                        </a:rPr>
                        <a:t>300</a:t>
                      </a:r>
                      <a:r>
                        <a:rPr lang="zh-TW" sz="2800" kern="100" dirty="0">
                          <a:effectLst/>
                        </a:rPr>
                        <a:t>毫升）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3527419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水果類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至少</a:t>
                      </a:r>
                      <a:r>
                        <a:rPr lang="en-US" sz="2800" kern="100" dirty="0">
                          <a:effectLst/>
                        </a:rPr>
                        <a:t>2</a:t>
                      </a:r>
                      <a:r>
                        <a:rPr lang="zh-TW" sz="2800" kern="100" dirty="0">
                          <a:effectLst/>
                        </a:rPr>
                        <a:t>份（視乎水果的大小，如拳頭大小的中型水果每份</a:t>
                      </a:r>
                      <a:r>
                        <a:rPr lang="en-US" sz="2800" kern="100" dirty="0">
                          <a:effectLst/>
                        </a:rPr>
                        <a:t>1</a:t>
                      </a:r>
                      <a:r>
                        <a:rPr lang="zh-TW" sz="2800" kern="100" dirty="0">
                          <a:effectLst/>
                        </a:rPr>
                        <a:t>個）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635179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肉、魚、蛋及代替品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3</a:t>
                      </a:r>
                      <a:r>
                        <a:rPr lang="zh-TW" sz="2800" kern="100" dirty="0">
                          <a:effectLst/>
                        </a:rPr>
                        <a:t>至</a:t>
                      </a:r>
                      <a:r>
                        <a:rPr lang="en-US" sz="2800" kern="100" dirty="0">
                          <a:effectLst/>
                        </a:rPr>
                        <a:t>5</a:t>
                      </a:r>
                      <a:r>
                        <a:rPr lang="zh-TW" sz="2800" kern="100" dirty="0" smtClean="0">
                          <a:effectLst/>
                        </a:rPr>
                        <a:t>份</a:t>
                      </a:r>
                      <a:endParaRPr lang="en-US" altLang="zh-TW" sz="2800" kern="1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effectLst/>
                        </a:rPr>
                        <a:t>（</a:t>
                      </a:r>
                      <a:r>
                        <a:rPr lang="zh-TW" sz="2800" kern="100" dirty="0">
                          <a:effectLst/>
                        </a:rPr>
                        <a:t>每份</a:t>
                      </a:r>
                      <a:r>
                        <a:rPr lang="zh-TW" sz="2800" kern="100" dirty="0" smtClean="0">
                          <a:effectLst/>
                        </a:rPr>
                        <a:t>大約</a:t>
                      </a:r>
                      <a:r>
                        <a:rPr lang="zh-TW" altLang="en-US" sz="2800" kern="100" dirty="0" smtClean="0">
                          <a:effectLst/>
                        </a:rPr>
                        <a:t>如乒乓球大小</a:t>
                      </a:r>
                      <a:r>
                        <a:rPr lang="zh-TW" sz="2800" kern="100" dirty="0" smtClean="0">
                          <a:effectLst/>
                        </a:rPr>
                        <a:t>）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637632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奶品類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</a:rPr>
                        <a:t>2</a:t>
                      </a:r>
                      <a:r>
                        <a:rPr lang="zh-TW" sz="2800" kern="100" dirty="0">
                          <a:effectLst/>
                        </a:rPr>
                        <a:t>杯（每杯</a:t>
                      </a:r>
                      <a:r>
                        <a:rPr lang="en-US" sz="2800" kern="100" dirty="0">
                          <a:effectLst/>
                        </a:rPr>
                        <a:t>240</a:t>
                      </a:r>
                      <a:r>
                        <a:rPr lang="zh-TW" sz="2800" kern="100" dirty="0">
                          <a:effectLst/>
                        </a:rPr>
                        <a:t>毫升）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46255"/>
                  </a:ext>
                </a:extLst>
              </a:tr>
              <a:tr h="3520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油、鹽、糖類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吃最少</a:t>
                      </a:r>
                      <a:r>
                        <a:rPr lang="zh-TW" sz="2800" kern="100" dirty="0" smtClean="0">
                          <a:effectLst/>
                        </a:rPr>
                        <a:t>（</a:t>
                      </a:r>
                      <a:r>
                        <a:rPr lang="zh-TW" altLang="en-US" sz="2800" kern="100" dirty="0" smtClean="0">
                          <a:effectLst/>
                        </a:rPr>
                        <a:t>在烹調時已添加了</a:t>
                      </a:r>
                      <a:r>
                        <a:rPr lang="zh-TW" sz="2800" kern="100" dirty="0" smtClean="0">
                          <a:effectLst/>
                        </a:rPr>
                        <a:t>一定</a:t>
                      </a:r>
                      <a:r>
                        <a:rPr lang="zh-TW" sz="2800" kern="100" dirty="0">
                          <a:effectLst/>
                        </a:rPr>
                        <a:t>分量，孩子</a:t>
                      </a:r>
                      <a:r>
                        <a:rPr lang="zh-TW" sz="2800" kern="100" dirty="0" smtClean="0">
                          <a:effectLst/>
                        </a:rPr>
                        <a:t>無需額外</a:t>
                      </a:r>
                      <a:r>
                        <a:rPr lang="zh-TW" sz="2800" kern="100" dirty="0">
                          <a:effectLst/>
                        </a:rPr>
                        <a:t>攝取）</a:t>
                      </a:r>
                      <a:endParaRPr lang="zh-TW" sz="28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210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8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dirty="0" smtClean="0"/>
              <a:t>飲食日記</a:t>
            </a:r>
          </a:p>
        </p:txBody>
      </p:sp>
      <p:pic>
        <p:nvPicPr>
          <p:cNvPr id="7171" name="Picture 4" descr="Q:\share to Suen Suen\2 cm graphics\apple black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9147" y="919882"/>
            <a:ext cx="8588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Q:\share to Suen Suen\2 cm graphics\meat none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672" y="996082"/>
            <a:ext cx="72231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Q:\share to Suen Suen\2 cm graphics\milk black2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584" y="919882"/>
            <a:ext cx="722313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 descr="Q:\share to Suen Suen\2 cm graphics\oil black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2784" y="767482"/>
            <a:ext cx="4635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Q:\share to Suen Suen\2 cm graphics\rice black.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019895"/>
            <a:ext cx="9906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Q:\share to Suen Suen\2 cm graphics\salt black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2184" y="1002432"/>
            <a:ext cx="722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Q:\share to Suen Suen\2 cm graphics\sugar cube black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584" y="1048470"/>
            <a:ext cx="72231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Q:\share to Suen Suen\2 cm graphics\vegetable black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4384" y="996082"/>
            <a:ext cx="11430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67544" y="421702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目的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是回顧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學生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一天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飲食狀況，並與「健康飲食金字塔」的建議進行比較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以</a:t>
            </a:r>
            <a:r>
              <a:rPr lang="en-US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24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小時為限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，記錄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全日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所吃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的早餐、茶點、午餐、下午茶、晚餐或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宵夜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，並填寫第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部分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請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家長協助觀察並記錄晚餐部分，至於第</a:t>
            </a:r>
            <a:r>
              <a:rPr lang="en-US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部分，則留待下一節在教師的指導之下在課堂期間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完成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58565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4000" b="1" dirty="0" smtClean="0"/>
              <a:t>（一）穀物類</a:t>
            </a:r>
            <a:r>
              <a:rPr lang="en-US" altLang="zh-TW" sz="4000" b="1" dirty="0" smtClean="0"/>
              <a:t>︰</a:t>
            </a:r>
            <a:r>
              <a:rPr lang="zh-TW" altLang="en-US" sz="4000" b="1" dirty="0" smtClean="0"/>
              <a:t>每日</a:t>
            </a:r>
            <a:r>
              <a:rPr lang="en-US" altLang="zh-TW" sz="4000" b="1" dirty="0" smtClean="0"/>
              <a:t>3</a:t>
            </a:r>
            <a:r>
              <a:rPr lang="zh-TW" altLang="en-US" sz="4000" b="1" dirty="0" smtClean="0"/>
              <a:t>至</a:t>
            </a:r>
            <a:r>
              <a:rPr lang="en-US" altLang="zh-TW" sz="4000" b="1" dirty="0" smtClean="0"/>
              <a:t>4</a:t>
            </a:r>
            <a:r>
              <a:rPr lang="zh-TW" altLang="en-US" sz="4000" b="1" dirty="0" smtClean="0"/>
              <a:t>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530" y="4071479"/>
            <a:ext cx="3528392" cy="25547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7" y="1852465"/>
            <a:ext cx="3528391" cy="208823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088" y="1844824"/>
            <a:ext cx="3676352" cy="20882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826" y="4088714"/>
            <a:ext cx="3672408" cy="2520280"/>
          </a:xfrm>
          <a:prstGeom prst="rect">
            <a:avLst/>
          </a:prstGeom>
        </p:spPr>
      </p:pic>
      <p:sp>
        <p:nvSpPr>
          <p:cNvPr id="8206" name="AutoShape 27"/>
          <p:cNvSpPr>
            <a:spLocks noChangeArrowheads="1"/>
          </p:cNvSpPr>
          <p:nvPr/>
        </p:nvSpPr>
        <p:spPr bwMode="auto">
          <a:xfrm>
            <a:off x="6881936" y="380256"/>
            <a:ext cx="2514600" cy="1752600"/>
          </a:xfrm>
          <a:prstGeom prst="irregularSeal2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dirty="0" smtClean="0">
                <a:solidFill>
                  <a:schemeClr val="bg1"/>
                </a:solidFill>
              </a:rPr>
              <a:t>每份</a:t>
            </a:r>
            <a:endParaRPr lang="zh-TW" altLang="en-US" dirty="0">
              <a:solidFill>
                <a:schemeClr val="bg1"/>
              </a:solidFill>
            </a:endParaRPr>
          </a:p>
          <a:p>
            <a:pPr algn="ctr" eaLnBrk="1" hangingPunct="1"/>
            <a:r>
              <a:rPr lang="zh-TW" altLang="en-US" dirty="0" smtClean="0">
                <a:solidFill>
                  <a:schemeClr val="bg1"/>
                </a:solidFill>
              </a:rPr>
              <a:t>相等於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15617" y="3471391"/>
            <a:ext cx="351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白飯</a:t>
            </a:r>
            <a:r>
              <a:rPr lang="en-US" altLang="zh-TW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碗（</a:t>
            </a:r>
            <a:r>
              <a:rPr lang="en-US" altLang="zh-TW" b="1" dirty="0" smtClean="0">
                <a:effectLst>
                  <a:glow rad="127000">
                    <a:schemeClr val="bg1"/>
                  </a:glow>
                </a:effectLst>
              </a:rPr>
              <a:t>200</a:t>
            </a:r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zh-HK" altLang="en-US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7435284" y="6258798"/>
            <a:ext cx="13131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effectLst>
                  <a:glow rad="127000">
                    <a:schemeClr val="bg1"/>
                  </a:glow>
                </a:effectLst>
              </a:rPr>
              <a:t>每碗</a:t>
            </a:r>
            <a:r>
              <a:rPr lang="en-US" altLang="zh-TW" sz="1600" dirty="0">
                <a:effectLst>
                  <a:glow rad="127000">
                    <a:schemeClr val="bg1"/>
                  </a:glow>
                </a:effectLst>
              </a:rPr>
              <a:t>300</a:t>
            </a:r>
            <a:r>
              <a:rPr lang="zh-TW" altLang="en-US" sz="1600" dirty="0">
                <a:effectLst>
                  <a:glow rad="127000">
                    <a:schemeClr val="bg1"/>
                  </a:glow>
                </a:effectLst>
              </a:rPr>
              <a:t>毫升</a:t>
            </a:r>
            <a:endParaRPr lang="zh-HK" altLang="en-US" sz="1600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874119" y="3501008"/>
            <a:ext cx="3514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河粉</a:t>
            </a:r>
            <a:r>
              <a:rPr lang="en-US" altLang="zh-TW" b="1" dirty="0" smtClean="0"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碗（</a:t>
            </a:r>
            <a:r>
              <a:rPr lang="en-US" altLang="zh-TW" b="1" dirty="0" smtClean="0">
                <a:effectLst>
                  <a:glow rad="127000">
                    <a:schemeClr val="bg1"/>
                  </a:glow>
                </a:effectLst>
              </a:rPr>
              <a:t>200</a:t>
            </a:r>
            <a:r>
              <a:rPr lang="zh-TW" altLang="en-US" b="1" dirty="0" smtClean="0">
                <a:effectLst>
                  <a:glow rad="127000">
                    <a:schemeClr val="bg1"/>
                  </a:glow>
                </a:effectLst>
              </a:rPr>
              <a:t>克）</a:t>
            </a:r>
            <a:endParaRPr lang="zh-HK" altLang="en-US" b="1" dirty="0">
              <a:effectLst>
                <a:glow rad="127000">
                  <a:schemeClr val="bg1"/>
                </a:glow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/>
              <p:cNvSpPr txBox="1"/>
              <p:nvPr/>
            </p:nvSpPr>
            <p:spPr>
              <a:xfrm>
                <a:off x="4866386" y="6093296"/>
                <a:ext cx="3514305" cy="61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蛋麵</a:t>
                </a:r>
                <a:r>
                  <a:rPr lang="en-US" altLang="zh-TW" b="1" dirty="0" smtClean="0">
                    <a:effectLst>
                      <a:glow rad="127000">
                        <a:schemeClr val="bg1"/>
                      </a:glow>
                    </a:effectLst>
                  </a:rPr>
                  <a:t>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b="1" i="1" smtClean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碗（</a:t>
                </a:r>
                <a:r>
                  <a:rPr lang="en-US" altLang="zh-TW" b="1" dirty="0" smtClean="0">
                    <a:effectLst>
                      <a:glow rad="127000">
                        <a:schemeClr val="bg1"/>
                      </a:glow>
                    </a:effectLst>
                  </a:rPr>
                  <a:t>200</a:t>
                </a:r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克）</a:t>
                </a:r>
                <a:endParaRPr lang="zh-HK" altLang="en-US" b="1" dirty="0">
                  <a:effectLst>
                    <a:glow rad="127000">
                      <a:schemeClr val="bg1"/>
                    </a:glow>
                  </a:effectLst>
                </a:endParaRPr>
              </a:p>
            </p:txBody>
          </p:sp>
        </mc:Choice>
        <mc:Fallback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386" y="6093296"/>
                <a:ext cx="3514305" cy="615746"/>
              </a:xfrm>
              <a:prstGeom prst="rect">
                <a:avLst/>
              </a:prstGeom>
              <a:blipFill>
                <a:blip r:embed="rId11"/>
                <a:stretch>
                  <a:fillRect l="-4679" t="-7921" b="-19802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>
              <a:xfrm>
                <a:off x="1164906" y="6093296"/>
                <a:ext cx="3514305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意粉</a:t>
                </a:r>
                <a14:m>
                  <m:oMath xmlns:m="http://schemas.openxmlformats.org/officeDocument/2006/math">
                    <m:r>
                      <a:rPr lang="en-US" altLang="zh-TW" b="1" i="1" dirty="0">
                        <a:effectLst>
                          <a:glow rad="127000">
                            <a:schemeClr val="bg1"/>
                          </a:glow>
                        </a:effectLst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altLang="zh-TW" b="1" i="1" smtClean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碗（</a:t>
                </a:r>
                <a:r>
                  <a:rPr lang="en-US" altLang="zh-TW" b="1" dirty="0" smtClean="0">
                    <a:effectLst>
                      <a:glow rad="127000">
                        <a:schemeClr val="bg1"/>
                      </a:glow>
                    </a:effectLst>
                  </a:rPr>
                  <a:t>250</a:t>
                </a:r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克）</a:t>
                </a:r>
                <a:endParaRPr lang="zh-HK" altLang="en-US" b="1" dirty="0">
                  <a:effectLst>
                    <a:glow rad="127000">
                      <a:schemeClr val="bg1"/>
                    </a:glow>
                  </a:effectLst>
                </a:endParaRPr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906" y="6093296"/>
                <a:ext cx="3514305" cy="613886"/>
              </a:xfrm>
              <a:prstGeom prst="rect">
                <a:avLst/>
              </a:prstGeom>
              <a:blipFill>
                <a:blip r:embed="rId12"/>
                <a:stretch>
                  <a:fillRect l="-4679" t="-8000" b="-21000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2331156"/>
            <a:ext cx="3899128" cy="4392488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7531" y="908720"/>
            <a:ext cx="3748351" cy="29523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711459" y="3861048"/>
                <a:ext cx="2964997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麵包</a:t>
                </a:r>
                <a:r>
                  <a:rPr lang="en-US" altLang="zh-TW" b="1" dirty="0" smtClean="0">
                    <a:effectLst>
                      <a:glow rad="127000">
                        <a:schemeClr val="bg1"/>
                      </a:glow>
                    </a:effectLst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b="1" i="1" smtClean="0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1" i="1">
                            <a:effectLst>
                              <a:glow rad="127000">
                                <a:schemeClr val="bg1"/>
                              </a:glo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片（</a:t>
                </a:r>
                <a:r>
                  <a:rPr lang="en-US" altLang="zh-TW" b="1" dirty="0" smtClean="0">
                    <a:effectLst>
                      <a:glow rad="127000">
                        <a:schemeClr val="bg1"/>
                      </a:glow>
                    </a:effectLst>
                  </a:rPr>
                  <a:t>100</a:t>
                </a:r>
                <a:r>
                  <a:rPr lang="zh-TW" altLang="en-US" b="1" dirty="0" smtClean="0">
                    <a:effectLst>
                      <a:glow rad="127000">
                        <a:schemeClr val="bg1"/>
                      </a:glow>
                    </a:effectLst>
                  </a:rPr>
                  <a:t>克）</a:t>
                </a:r>
                <a:endParaRPr lang="zh-HK" altLang="en-US" b="1" dirty="0">
                  <a:effectLst>
                    <a:glow rad="127000">
                      <a:schemeClr val="bg1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59" y="3861048"/>
                <a:ext cx="2964997" cy="613886"/>
              </a:xfrm>
              <a:prstGeom prst="rect">
                <a:avLst/>
              </a:prstGeom>
              <a:blipFill>
                <a:blip r:embed="rId5"/>
                <a:stretch>
                  <a:fillRect l="-5556" t="-6931" b="-20792"/>
                </a:stretch>
              </a:blipFill>
            </p:spPr>
            <p:txBody>
              <a:bodyPr/>
              <a:lstStyle/>
              <a:p>
                <a:r>
                  <a:rPr lang="zh-HK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圖說文字 6"/>
          <p:cNvSpPr/>
          <p:nvPr/>
        </p:nvSpPr>
        <p:spPr bwMode="auto">
          <a:xfrm>
            <a:off x="1010207" y="908720"/>
            <a:ext cx="3587442" cy="1224136"/>
          </a:xfrm>
          <a:prstGeom prst="wedgeRectCallout">
            <a:avLst>
              <a:gd name="adj1" fmla="val -31897"/>
              <a:gd name="adj2" fmla="val 11317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我知道每份穀物能提供相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若分量的碳水化合物。這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種麵包也是穀物啊！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圖說文字 7"/>
          <p:cNvSpPr/>
          <p:nvPr/>
        </p:nvSpPr>
        <p:spPr bwMode="auto">
          <a:xfrm>
            <a:off x="4990133" y="4725144"/>
            <a:ext cx="3843146" cy="1656184"/>
          </a:xfrm>
          <a:prstGeom prst="wedgeRectCallout">
            <a:avLst>
              <a:gd name="adj1" fmla="val -60111"/>
              <a:gd name="adj2" fmla="val -47615"/>
            </a:avLst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麥包比傳統白麵包提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供更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多纖維素，至於炒麵、伊麵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河粉含有較多的油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脂，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最好以清湯麵代替。</a:t>
            </a:r>
            <a:endParaRPr kumimoji="1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06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4540091"/>
            <a:ext cx="2690314" cy="2128601"/>
          </a:xfrm>
          <a:prstGeom prst="rect">
            <a:avLst/>
          </a:prstGeom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1004714" y="898529"/>
            <a:ext cx="7532757" cy="1297498"/>
          </a:xfrm>
        </p:spPr>
        <p:txBody>
          <a:bodyPr/>
          <a:lstStyle/>
          <a:p>
            <a:pPr algn="ctr" eaLnBrk="1" hangingPunct="1"/>
            <a:r>
              <a:rPr lang="zh-TW" altLang="en-US" sz="3600" b="1" dirty="0" smtClean="0">
                <a:solidFill>
                  <a:srgbClr val="FF9900"/>
                </a:solidFill>
              </a:rPr>
              <a:t>（二）每份蔬菜以容量計相當於半碗</a:t>
            </a:r>
            <a:r>
              <a:rPr lang="en-US" altLang="zh-TW" sz="3600" b="1" dirty="0" smtClean="0">
                <a:solidFill>
                  <a:srgbClr val="FF9900"/>
                </a:solidFill>
              </a:rPr>
              <a:t/>
            </a:r>
            <a:br>
              <a:rPr lang="en-US" altLang="zh-TW" sz="3600" b="1" dirty="0" smtClean="0">
                <a:solidFill>
                  <a:srgbClr val="FF9900"/>
                </a:solidFill>
              </a:rPr>
            </a:br>
            <a:r>
              <a:rPr lang="en-US" altLang="zh-TW" sz="3200" b="1" dirty="0" smtClean="0"/>
              <a:t>6</a:t>
            </a:r>
            <a:r>
              <a:rPr lang="zh-TW" altLang="en-US" sz="3200" b="1" dirty="0" smtClean="0"/>
              <a:t>至</a:t>
            </a:r>
            <a:r>
              <a:rPr lang="en-US" altLang="zh-TW" sz="3200" b="1" dirty="0" smtClean="0"/>
              <a:t>11</a:t>
            </a:r>
            <a:r>
              <a:rPr lang="zh-TW" altLang="en-US" sz="3200" b="1" dirty="0" smtClean="0"/>
              <a:t>歲兒童每天需要至少</a:t>
            </a:r>
            <a:r>
              <a:rPr lang="en-US" altLang="zh-TW" sz="3200" b="1" dirty="0" smtClean="0"/>
              <a:t>2</a:t>
            </a:r>
            <a:r>
              <a:rPr lang="zh-TW" altLang="en-US" sz="3200" b="1" dirty="0" smtClean="0"/>
              <a:t>份蔬菜</a:t>
            </a:r>
            <a:endParaRPr lang="zh-TW" altLang="en-US" sz="32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07" y="4509120"/>
            <a:ext cx="2653899" cy="21119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309059"/>
            <a:ext cx="2769923" cy="20911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07" y="2249198"/>
            <a:ext cx="2653899" cy="2177861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481036" y="4001071"/>
            <a:ext cx="14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份菜心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22944" y="6233483"/>
            <a:ext cx="141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份蘿蔔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32298" y="6094720"/>
            <a:ext cx="173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份玉米筍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456274" y="3916859"/>
            <a:ext cx="144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份通菜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7" name="直線圖說文字 1 16"/>
          <p:cNvSpPr/>
          <p:nvPr/>
        </p:nvSpPr>
        <p:spPr bwMode="auto">
          <a:xfrm>
            <a:off x="7264949" y="4105671"/>
            <a:ext cx="1279621" cy="806897"/>
          </a:xfrm>
          <a:prstGeom prst="borderCallout1">
            <a:avLst>
              <a:gd name="adj1" fmla="val 4133"/>
              <a:gd name="adj2" fmla="val 3428"/>
              <a:gd name="adj3" fmla="val -48110"/>
              <a:gd name="adj4" fmla="val -5650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碗子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487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1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4275" y="1628801"/>
            <a:ext cx="2637032" cy="21833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056" y="1628801"/>
            <a:ext cx="2808312" cy="219399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2016224" y="3350487"/>
            <a:ext cx="141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份青瓜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507" y="4297648"/>
            <a:ext cx="2827619" cy="213795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264696" y="5945734"/>
            <a:ext cx="176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份沙律菜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9" name="直線圖說文字 1 8"/>
          <p:cNvSpPr/>
          <p:nvPr/>
        </p:nvSpPr>
        <p:spPr bwMode="auto">
          <a:xfrm>
            <a:off x="1584176" y="4432798"/>
            <a:ext cx="2884328" cy="1867656"/>
          </a:xfrm>
          <a:prstGeom prst="borderCallout1">
            <a:avLst>
              <a:gd name="adj1" fmla="val 52749"/>
              <a:gd name="adj2" fmla="val 101600"/>
              <a:gd name="adj3" fmla="val 48387"/>
              <a:gd name="adj4" fmla="val 125242"/>
            </a:avLst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由於未煮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葉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菜</a:t>
            </a:r>
            <a:endParaRPr lang="en-US" altLang="zh-TW" sz="28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較</a:t>
            </a:r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硬和挺身，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endParaRPr lang="en-US" altLang="zh-TW" sz="28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種情況下一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碗</a:t>
            </a:r>
            <a:endParaRPr lang="en-US" altLang="zh-TW" sz="28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才</a:t>
            </a:r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算為「一份」。</a:t>
            </a:r>
            <a:endParaRPr lang="zh-HK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448611" y="3333205"/>
            <a:ext cx="169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份椰菜花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"/>
                    </a14:imgEffect>
                    <a14:imgEffect>
                      <a14:brightnessContrast bright="-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6668" y="1628800"/>
            <a:ext cx="2947332" cy="2166069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7906478" y="3350485"/>
            <a:ext cx="141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份蘑菇 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583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charset="-12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1932</TotalTime>
  <Words>899</Words>
  <Application>Microsoft Office PowerPoint</Application>
  <PresentationFormat>如螢幕大小 (4:3)</PresentationFormat>
  <Paragraphs>136</Paragraphs>
  <Slides>17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Cambria Math</vt:lpstr>
      <vt:lpstr>Times New Roman</vt:lpstr>
      <vt:lpstr>Wingdings</vt:lpstr>
      <vt:lpstr>Nature</vt:lpstr>
      <vt:lpstr>PowerPoint 簡報</vt:lpstr>
      <vt:lpstr>PowerPoint 簡報</vt:lpstr>
      <vt:lpstr>PowerPoint 簡報</vt:lpstr>
      <vt:lpstr>PowerPoint 簡報</vt:lpstr>
      <vt:lpstr>飲食日記</vt:lpstr>
      <vt:lpstr>（一）穀物類︰每日3至4份</vt:lpstr>
      <vt:lpstr>PowerPoint 簡報</vt:lpstr>
      <vt:lpstr>（二）每份蔬菜以容量計相當於半碗 6至11歲兒童每天需要至少2份蔬菜</vt:lpstr>
      <vt:lpstr>PowerPoint 簡報</vt:lpstr>
      <vt:lpstr>（三）水果類︰每天需要至少2份</vt:lpstr>
      <vt:lpstr>PowerPoint 簡報</vt:lpstr>
      <vt:lpstr>（四）奶品類︰每天2份</vt:lpstr>
      <vt:lpstr>（五）肉、蛋、魚、豆類︰每天3至5份</vt:lpstr>
      <vt:lpstr>PowerPoint 簡報</vt:lpstr>
      <vt:lpstr>PowerPoint 簡報</vt:lpstr>
      <vt:lpstr>PowerPoint 簡報</vt:lpstr>
      <vt:lpstr>PowerPoint 簡報</vt:lpstr>
    </vt:vector>
  </TitlesOfParts>
  <Company>CUHK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香港中文大學健康教育及促進健康中心</dc:creator>
  <cp:lastModifiedBy>Vera</cp:lastModifiedBy>
  <cp:revision>169</cp:revision>
  <dcterms:created xsi:type="dcterms:W3CDTF">2005-12-16T09:10:13Z</dcterms:created>
  <dcterms:modified xsi:type="dcterms:W3CDTF">2018-10-11T10:10:50Z</dcterms:modified>
</cp:coreProperties>
</file>